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3"/>
  </p:notesMasterIdLst>
  <p:sldIdLst>
    <p:sldId id="256" r:id="rId2"/>
    <p:sldId id="261" r:id="rId3"/>
    <p:sldId id="276" r:id="rId4"/>
    <p:sldId id="277" r:id="rId5"/>
    <p:sldId id="278" r:id="rId6"/>
    <p:sldId id="269" r:id="rId7"/>
    <p:sldId id="283" r:id="rId8"/>
    <p:sldId id="285" r:id="rId9"/>
    <p:sldId id="286" r:id="rId10"/>
    <p:sldId id="272" r:id="rId11"/>
    <p:sldId id="264" r:id="rId12"/>
    <p:sldId id="268" r:id="rId13"/>
    <p:sldId id="280" r:id="rId14"/>
    <p:sldId id="273" r:id="rId15"/>
    <p:sldId id="279" r:id="rId16"/>
    <p:sldId id="281" r:id="rId17"/>
    <p:sldId id="270" r:id="rId18"/>
    <p:sldId id="259" r:id="rId19"/>
    <p:sldId id="282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/>
              <a:t>Population Shares </a:t>
            </a:r>
            <a:r>
              <a:rPr lang="en-US" sz="2800" dirty="0" smtClean="0"/>
              <a:t>of Oak </a:t>
            </a:r>
            <a:r>
              <a:rPr lang="en-US" sz="2800" dirty="0"/>
              <a:t>Park versus Region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Oak Park</c:v>
          </c:tx>
          <c:spPr>
            <a:solidFill>
              <a:srgbClr val="809EC2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'Municipal Data Summary'!$C$54:$H$54</c:f>
              <c:strCache>
                <c:ptCount val="6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Multiple</c:v>
                </c:pt>
                <c:pt idx="4">
                  <c:v>Other</c:v>
                </c:pt>
                <c:pt idx="5">
                  <c:v>Latino</c:v>
                </c:pt>
              </c:strCache>
            </c:strRef>
          </c:cat>
          <c:val>
            <c:numRef>
              <c:f>'Municipal Data Summary'!$J$18:$O$18</c:f>
              <c:numCache>
                <c:formatCode>0.0%</c:formatCode>
                <c:ptCount val="6"/>
                <c:pt idx="0">
                  <c:v>0.63757276687613251</c:v>
                </c:pt>
                <c:pt idx="1">
                  <c:v>0.21247927830679672</c:v>
                </c:pt>
                <c:pt idx="2">
                  <c:v>4.797794826323297E-2</c:v>
                </c:pt>
                <c:pt idx="3">
                  <c:v>2.9415166351825436E-2</c:v>
                </c:pt>
                <c:pt idx="4">
                  <c:v>4.6840664636261997E-3</c:v>
                </c:pt>
                <c:pt idx="5">
                  <c:v>6.7870773738386209E-2</c:v>
                </c:pt>
              </c:numCache>
            </c:numRef>
          </c:val>
        </c:ser>
        <c:ser>
          <c:idx val="2"/>
          <c:order val="1"/>
          <c:tx>
            <c:strRef>
              <c:f>'Municipal Data Summary'!$A$77</c:f>
              <c:strCache>
                <c:ptCount val="1"/>
                <c:pt idx="0">
                  <c:v>Six-County</c:v>
                </c:pt>
              </c:strCache>
            </c:strRef>
          </c:tx>
          <c:spPr>
            <a:solidFill>
              <a:srgbClr val="D092A7">
                <a:lumMod val="75000"/>
              </a:srgbClr>
            </a:solidFill>
          </c:spPr>
          <c:invertIfNegative val="0"/>
          <c:dLbls>
            <c:dLbl>
              <c:idx val="5"/>
              <c:layout>
                <c:manualLayout>
                  <c:x val="1.4367816091954023E-3"/>
                  <c:y val="7.5504385964912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'Municipal Data Summary'!$J$25:$O$25</c:f>
              <c:numCache>
                <c:formatCode>0.0%</c:formatCode>
                <c:ptCount val="6"/>
                <c:pt idx="0">
                  <c:v>0.52922763372271286</c:v>
                </c:pt>
                <c:pt idx="1">
                  <c:v>0.17544011110242705</c:v>
                </c:pt>
                <c:pt idx="2">
                  <c:v>6.156745805101814E-2</c:v>
                </c:pt>
                <c:pt idx="3">
                  <c:v>1.3932893653093492E-2</c:v>
                </c:pt>
                <c:pt idx="4">
                  <c:v>2.711909242303091E-3</c:v>
                </c:pt>
                <c:pt idx="5">
                  <c:v>0.21711999422844536</c:v>
                </c:pt>
              </c:numCache>
            </c:numRef>
          </c:val>
        </c:ser>
        <c:ser>
          <c:idx val="1"/>
          <c:order val="2"/>
          <c:tx>
            <c:strRef>
              <c:f>'Municipal Data Summary'!$A$76</c:f>
              <c:strCache>
                <c:ptCount val="1"/>
                <c:pt idx="0">
                  <c:v>Suburban Cook</c:v>
                </c:pt>
              </c:strCache>
            </c:strRef>
          </c:tx>
          <c:spPr>
            <a:solidFill>
              <a:srgbClr val="FEFAC9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'Municipal Data Summary'!$J$24:$O$24</c:f>
              <c:numCache>
                <c:formatCode>0.0%</c:formatCode>
                <c:ptCount val="6"/>
                <c:pt idx="0">
                  <c:v>0.569666720953376</c:v>
                </c:pt>
                <c:pt idx="1">
                  <c:v>0.1574549323610277</c:v>
                </c:pt>
                <c:pt idx="2">
                  <c:v>6.9806572586598975E-2</c:v>
                </c:pt>
                <c:pt idx="3">
                  <c:v>1.4198442064810328E-2</c:v>
                </c:pt>
                <c:pt idx="4">
                  <c:v>2.4445025103268128E-3</c:v>
                </c:pt>
                <c:pt idx="5">
                  <c:v>0.1864288295238602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059264"/>
        <c:axId val="190060800"/>
      </c:barChart>
      <c:catAx>
        <c:axId val="19005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90060800"/>
        <c:crosses val="autoZero"/>
        <c:auto val="1"/>
        <c:lblAlgn val="ctr"/>
        <c:lblOffset val="100"/>
        <c:noMultiLvlLbl val="0"/>
      </c:catAx>
      <c:valAx>
        <c:axId val="1900608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0059264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Oak </a:t>
            </a:r>
            <a:r>
              <a:rPr lang="en-US" sz="2400" dirty="0" smtClean="0"/>
              <a:t>Park’s Diversity</a:t>
            </a:r>
            <a:r>
              <a:rPr lang="en-US" sz="2400" baseline="0" dirty="0" smtClean="0"/>
              <a:t> is Stable and Broadening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'Oak Park change'!$I$1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'Oak Park change'!$I$3:$I$6</c:f>
              <c:numCache>
                <c:formatCode>#,##0_);[Red]\-#,##0</c:formatCode>
                <c:ptCount val="4"/>
                <c:pt idx="0">
                  <c:v>40254</c:v>
                </c:pt>
                <c:pt idx="1">
                  <c:v>9834</c:v>
                </c:pt>
                <c:pt idx="2">
                  <c:v>1764</c:v>
                </c:pt>
                <c:pt idx="3">
                  <c:v>1626</c:v>
                </c:pt>
              </c:numCache>
            </c:numRef>
          </c:val>
        </c:ser>
        <c:ser>
          <c:idx val="0"/>
          <c:order val="1"/>
          <c:tx>
            <c:strRef>
              <c:f>'Oak Park change'!$B$1:$C$1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'Oak Park change'!$A$3:$A$6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</c:strCache>
            </c:strRef>
          </c:cat>
          <c:val>
            <c:numRef>
              <c:f>'Oak Park change'!$B$3:$B$6</c:f>
              <c:numCache>
                <c:formatCode>#,##0_);[Red]\-#,##0</c:formatCode>
                <c:ptCount val="4"/>
                <c:pt idx="0">
                  <c:v>34767</c:v>
                </c:pt>
                <c:pt idx="1">
                  <c:v>11685</c:v>
                </c:pt>
                <c:pt idx="2">
                  <c:v>2187</c:v>
                </c:pt>
                <c:pt idx="3">
                  <c:v>2374</c:v>
                </c:pt>
              </c:numCache>
            </c:numRef>
          </c:val>
        </c:ser>
        <c:ser>
          <c:idx val="1"/>
          <c:order val="2"/>
          <c:tx>
            <c:strRef>
              <c:f>'Oak Park change'!$D$1:$E$1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'Oak Park change'!$D$3:$D$6</c:f>
              <c:numCache>
                <c:formatCode>#,##0_);[Red]\-#,##0</c:formatCode>
                <c:ptCount val="4"/>
                <c:pt idx="0">
                  <c:v>33076</c:v>
                </c:pt>
                <c:pt idx="1">
                  <c:v>11023</c:v>
                </c:pt>
                <c:pt idx="2">
                  <c:v>2489</c:v>
                </c:pt>
                <c:pt idx="3">
                  <c:v>3521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08640"/>
        <c:axId val="190214528"/>
      </c:barChart>
      <c:catAx>
        <c:axId val="1902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0214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214528"/>
        <c:scaling>
          <c:orientation val="minMax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#,##0_);[Red]\-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0208640"/>
        <c:crosses val="autoZero"/>
        <c:crossBetween val="between"/>
      </c:valAx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One Neighbor – Berwyn</a:t>
            </a:r>
            <a:r>
              <a:rPr lang="en-US" sz="2800" baseline="0" dirty="0" smtClean="0"/>
              <a:t> is </a:t>
            </a:r>
            <a:r>
              <a:rPr lang="en-US" sz="2800" dirty="0" smtClean="0"/>
              <a:t>Changing Rapidly</a:t>
            </a:r>
            <a:endParaRPr lang="en-US" sz="2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Sheet2!$A$4:$A$7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</c:strCache>
            </c:strRef>
          </c:cat>
          <c:val>
            <c:numRef>
              <c:f>Sheet2!$B$4:$B$7</c:f>
              <c:numCache>
                <c:formatCode>_(* #,##0_);_(* \(#,##0\);_(* "-"??_);_(@_)</c:formatCode>
                <c:ptCount val="4"/>
                <c:pt idx="0">
                  <c:v>40932</c:v>
                </c:pt>
                <c:pt idx="1">
                  <c:v>41</c:v>
                </c:pt>
                <c:pt idx="2">
                  <c:v>867</c:v>
                </c:pt>
                <c:pt idx="3">
                  <c:v>2193</c:v>
                </c:pt>
              </c:numCache>
            </c:numRef>
          </c:val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Sheet2!$A$4:$A$7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</c:strCache>
            </c:strRef>
          </c:cat>
          <c:val>
            <c:numRef>
              <c:f>Sheet2!$C$4:$C$7</c:f>
              <c:numCache>
                <c:formatCode>_(* #,##0_);_(* \(#,##0\);_(* "-"??_);_(@_)</c:formatCode>
                <c:ptCount val="4"/>
                <c:pt idx="0">
                  <c:v>30476</c:v>
                </c:pt>
                <c:pt idx="1">
                  <c:v>588</c:v>
                </c:pt>
                <c:pt idx="2">
                  <c:v>1355</c:v>
                </c:pt>
                <c:pt idx="3">
                  <c:v>20543</c:v>
                </c:pt>
              </c:numCache>
            </c:numRef>
          </c:val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Sheet2!$A$4:$A$7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</c:strCache>
            </c:strRef>
          </c:cat>
          <c:val>
            <c:numRef>
              <c:f>Sheet2!$D$4:$D$7</c:f>
              <c:numCache>
                <c:formatCode>_(* #,##0_);_(* \(#,##0\);_(* "-"??_);_(@_)</c:formatCode>
                <c:ptCount val="4"/>
                <c:pt idx="0">
                  <c:v>17592</c:v>
                </c:pt>
                <c:pt idx="1">
                  <c:v>3373</c:v>
                </c:pt>
                <c:pt idx="2">
                  <c:v>1364</c:v>
                </c:pt>
                <c:pt idx="3">
                  <c:v>33676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46400"/>
        <c:axId val="88647936"/>
      </c:barChart>
      <c:catAx>
        <c:axId val="88646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647936"/>
        <c:crosses val="autoZero"/>
        <c:auto val="1"/>
        <c:lblAlgn val="ctr"/>
        <c:lblOffset val="100"/>
        <c:noMultiLvlLbl val="0"/>
      </c:catAx>
      <c:valAx>
        <c:axId val="886479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8864640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Another Neighbor</a:t>
            </a:r>
            <a:r>
              <a:rPr lang="en-US" sz="2800" baseline="0" dirty="0" smtClean="0"/>
              <a:t> - </a:t>
            </a:r>
            <a:r>
              <a:rPr lang="en-US" sz="2800" dirty="0" smtClean="0"/>
              <a:t>Elmwood</a:t>
            </a:r>
            <a:r>
              <a:rPr lang="en-US" sz="2800" baseline="0" dirty="0" smtClean="0"/>
              <a:t> </a:t>
            </a:r>
            <a:r>
              <a:rPr lang="en-US" sz="2800" baseline="0" dirty="0"/>
              <a:t>Park</a:t>
            </a:r>
            <a:r>
              <a:rPr lang="en-US" sz="2800" dirty="0"/>
              <a:t> </a:t>
            </a:r>
            <a:r>
              <a:rPr lang="en-US" sz="2800" dirty="0" smtClean="0"/>
              <a:t>is</a:t>
            </a:r>
            <a:r>
              <a:rPr lang="en-US" sz="2800" baseline="0" dirty="0" smtClean="0"/>
              <a:t> Changing but has Serious Under-Representations</a:t>
            </a:r>
            <a:endParaRPr lang="en-US" sz="2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Sheet2!$A$4:$A$7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</c:strCache>
            </c:strRef>
          </c:cat>
          <c:val>
            <c:numRef>
              <c:f>Sheet2!$B$10:$B$13</c:f>
              <c:numCache>
                <c:formatCode>_(* #,##0_);_(* \(#,##0\);_(* "-"??_);_(@_)</c:formatCode>
                <c:ptCount val="4"/>
                <c:pt idx="0">
                  <c:v>21961</c:v>
                </c:pt>
                <c:pt idx="1">
                  <c:v>28</c:v>
                </c:pt>
                <c:pt idx="2">
                  <c:v>165</c:v>
                </c:pt>
                <c:pt idx="3">
                  <c:v>801</c:v>
                </c:pt>
              </c:numCache>
            </c:numRef>
          </c:val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Sheet2!$A$4:$A$7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</c:strCache>
            </c:strRef>
          </c:cat>
          <c:val>
            <c:numRef>
              <c:f>Sheet2!$C$10:$C$13</c:f>
              <c:numCache>
                <c:formatCode>_(* #,##0_);_(* \(#,##0\);_(* "-"??_);_(@_)</c:formatCode>
                <c:ptCount val="4"/>
                <c:pt idx="0">
                  <c:v>21490</c:v>
                </c:pt>
                <c:pt idx="1">
                  <c:v>129</c:v>
                </c:pt>
                <c:pt idx="2">
                  <c:v>528</c:v>
                </c:pt>
                <c:pt idx="3">
                  <c:v>2798</c:v>
                </c:pt>
              </c:numCache>
            </c:numRef>
          </c:val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Sheet2!$A$4:$A$7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</c:strCache>
            </c:strRef>
          </c:cat>
          <c:val>
            <c:numRef>
              <c:f>Sheet2!$D$10:$D$13</c:f>
              <c:numCache>
                <c:formatCode>_(* #,##0_);_(* \(#,##0\);_(* "-"??_);_(@_)</c:formatCode>
                <c:ptCount val="4"/>
                <c:pt idx="0">
                  <c:v>17929</c:v>
                </c:pt>
                <c:pt idx="1">
                  <c:v>398</c:v>
                </c:pt>
                <c:pt idx="2">
                  <c:v>571</c:v>
                </c:pt>
                <c:pt idx="3">
                  <c:v>5729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82848"/>
        <c:axId val="89984384"/>
      </c:barChart>
      <c:catAx>
        <c:axId val="89982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984384"/>
        <c:crosses val="autoZero"/>
        <c:auto val="1"/>
        <c:lblAlgn val="ctr"/>
        <c:lblOffset val="100"/>
        <c:noMultiLvlLbl val="0"/>
      </c:catAx>
      <c:valAx>
        <c:axId val="89984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8998284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/>
              <a:t>Oak </a:t>
            </a:r>
            <a:r>
              <a:rPr lang="en-US" sz="2400" dirty="0" smtClean="0"/>
              <a:t>Park’s</a:t>
            </a:r>
            <a:r>
              <a:rPr lang="en-US" sz="2400" baseline="0" dirty="0" smtClean="0"/>
              <a:t> Diversity Shares</a:t>
            </a:r>
            <a:endParaRPr lang="en-US" sz="2400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'Oak Park change'!$I$1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7A6A60">
                <a:lumMod val="60000"/>
                <a:lumOff val="40000"/>
              </a:srgbClr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'Oak Park change'!$J$3:$J$6</c:f>
              <c:numCache>
                <c:formatCode>#,##0.0%;[Red]\-#,##0.0%</c:formatCode>
                <c:ptCount val="4"/>
                <c:pt idx="0">
                  <c:v>0.75272074497924379</c:v>
                </c:pt>
                <c:pt idx="1">
                  <c:v>0.18388870189610682</c:v>
                </c:pt>
                <c:pt idx="2">
                  <c:v>3.2985526758667116E-2</c:v>
                </c:pt>
                <c:pt idx="3">
                  <c:v>3.0405026365982274E-2</c:v>
                </c:pt>
              </c:numCache>
            </c:numRef>
          </c:val>
        </c:ser>
        <c:ser>
          <c:idx val="0"/>
          <c:order val="1"/>
          <c:tx>
            <c:strRef>
              <c:f>'Oak Park change'!$B$1:$C$1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B4936D">
                <a:lumMod val="40000"/>
                <a:lumOff val="60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'Oak Park change'!$A$3:$A$6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</c:strCache>
            </c:strRef>
          </c:cat>
          <c:val>
            <c:numRef>
              <c:f>'Oak Park change'!$C$3:$C$6</c:f>
              <c:numCache>
                <c:formatCode>#,##0.0%;[Red]\-#,##0.0%</c:formatCode>
                <c:ptCount val="4"/>
                <c:pt idx="0">
                  <c:v>0.68153215846940973</c:v>
                </c:pt>
                <c:pt idx="1">
                  <c:v>0.22905925940446553</c:v>
                </c:pt>
                <c:pt idx="2">
                  <c:v>4.2871424930899966E-2</c:v>
                </c:pt>
                <c:pt idx="3">
                  <c:v>4.6537157195224749E-2</c:v>
                </c:pt>
              </c:numCache>
            </c:numRef>
          </c:val>
        </c:ser>
        <c:ser>
          <c:idx val="1"/>
          <c:order val="2"/>
          <c:tx>
            <c:strRef>
              <c:f>'Oak Park change'!$D$1:$E$1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'Oak Park change'!$A$3:$A$6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</c:strCache>
            </c:strRef>
          </c:cat>
          <c:val>
            <c:numRef>
              <c:f>'Oak Park change'!$E$3:$E$6</c:f>
              <c:numCache>
                <c:formatCode>#,##0.0%;[Red]\-#,##0.0%</c:formatCode>
                <c:ptCount val="4"/>
                <c:pt idx="0">
                  <c:v>0.6600810233690555</c:v>
                </c:pt>
                <c:pt idx="1">
                  <c:v>0.21998044263505559</c:v>
                </c:pt>
                <c:pt idx="2">
                  <c:v>4.9671715659861504E-2</c:v>
                </c:pt>
                <c:pt idx="3">
                  <c:v>7.0266818336027465E-2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51808"/>
        <c:axId val="190953344"/>
      </c:barChart>
      <c:catAx>
        <c:axId val="1909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095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953344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#,##0.0%;[Red]\-#,##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0951808"/>
        <c:crosses val="autoZero"/>
        <c:crossBetween val="between"/>
        <c:minorUnit val="0.0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/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Diversity by </a:t>
            </a:r>
            <a:r>
              <a:rPr lang="en-US" sz="2000" dirty="0"/>
              <a:t>Census Tract in Oak Park,</a:t>
            </a:r>
            <a:r>
              <a:rPr lang="en-US" sz="2000" baseline="0" dirty="0"/>
              <a:t> 2010</a:t>
            </a:r>
            <a:endParaRPr lang="en-US" sz="2000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'Oak Park Tracts'!$G$2</c:f>
              <c:strCache>
                <c:ptCount val="1"/>
                <c:pt idx="0">
                  <c:v>Asian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'Oak Park Tracts'!$C$18:$C$29</c:f>
              <c:strCache>
                <c:ptCount val="12"/>
                <c:pt idx="0">
                  <c:v>Tract 8121</c:v>
                </c:pt>
                <c:pt idx="1">
                  <c:v>Tract 8122</c:v>
                </c:pt>
                <c:pt idx="2">
                  <c:v>Tract 8123</c:v>
                </c:pt>
                <c:pt idx="3">
                  <c:v>Tract 8124</c:v>
                </c:pt>
                <c:pt idx="4">
                  <c:v>Tract 8125</c:v>
                </c:pt>
                <c:pt idx="5">
                  <c:v>Tract 8126</c:v>
                </c:pt>
                <c:pt idx="6">
                  <c:v>Tract 8127</c:v>
                </c:pt>
                <c:pt idx="7">
                  <c:v>Tract 8128</c:v>
                </c:pt>
                <c:pt idx="8">
                  <c:v>Tract 8129</c:v>
                </c:pt>
                <c:pt idx="9">
                  <c:v>Tract 8130</c:v>
                </c:pt>
                <c:pt idx="10">
                  <c:v>Tract 8131</c:v>
                </c:pt>
                <c:pt idx="11">
                  <c:v>Tract 8132</c:v>
                </c:pt>
              </c:strCache>
            </c:strRef>
          </c:cat>
          <c:val>
            <c:numRef>
              <c:f>'Oak Park Tracts'!$N$3:$N$14</c:f>
              <c:numCache>
                <c:formatCode>0.0%</c:formatCode>
                <c:ptCount val="12"/>
                <c:pt idx="0">
                  <c:v>3.2236842105263161E-2</c:v>
                </c:pt>
                <c:pt idx="1">
                  <c:v>3.9827498731608318E-2</c:v>
                </c:pt>
                <c:pt idx="2">
                  <c:v>7.3932253313696614E-2</c:v>
                </c:pt>
                <c:pt idx="3">
                  <c:v>3.2655399598968779E-2</c:v>
                </c:pt>
                <c:pt idx="4">
                  <c:v>3.259259259259259E-2</c:v>
                </c:pt>
                <c:pt idx="5">
                  <c:v>3.9665407447382624E-2</c:v>
                </c:pt>
                <c:pt idx="6">
                  <c:v>6.1878109452736321E-2</c:v>
                </c:pt>
                <c:pt idx="7">
                  <c:v>6.0887321329125672E-2</c:v>
                </c:pt>
                <c:pt idx="8">
                  <c:v>4.0429564118761842E-2</c:v>
                </c:pt>
                <c:pt idx="9">
                  <c:v>3.0725535760392459E-2</c:v>
                </c:pt>
                <c:pt idx="10">
                  <c:v>4.9140590568532393E-2</c:v>
                </c:pt>
                <c:pt idx="11">
                  <c:v>5.9044930604563631E-2</c:v>
                </c:pt>
              </c:numCache>
            </c:numRef>
          </c:val>
        </c:ser>
        <c:ser>
          <c:idx val="1"/>
          <c:order val="1"/>
          <c:tx>
            <c:strRef>
              <c:f>'Oak Park Tracts'!$F$2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'Oak Park Tracts'!$C$18:$C$29</c:f>
              <c:strCache>
                <c:ptCount val="12"/>
                <c:pt idx="0">
                  <c:v>Tract 8121</c:v>
                </c:pt>
                <c:pt idx="1">
                  <c:v>Tract 8122</c:v>
                </c:pt>
                <c:pt idx="2">
                  <c:v>Tract 8123</c:v>
                </c:pt>
                <c:pt idx="3">
                  <c:v>Tract 8124</c:v>
                </c:pt>
                <c:pt idx="4">
                  <c:v>Tract 8125</c:v>
                </c:pt>
                <c:pt idx="5">
                  <c:v>Tract 8126</c:v>
                </c:pt>
                <c:pt idx="6">
                  <c:v>Tract 8127</c:v>
                </c:pt>
                <c:pt idx="7">
                  <c:v>Tract 8128</c:v>
                </c:pt>
                <c:pt idx="8">
                  <c:v>Tract 8129</c:v>
                </c:pt>
                <c:pt idx="9">
                  <c:v>Tract 8130</c:v>
                </c:pt>
                <c:pt idx="10">
                  <c:v>Tract 8131</c:v>
                </c:pt>
                <c:pt idx="11">
                  <c:v>Tract 8132</c:v>
                </c:pt>
              </c:strCache>
            </c:strRef>
          </c:cat>
          <c:val>
            <c:numRef>
              <c:f>'Oak Park Tracts'!$M$3:$M$14</c:f>
              <c:numCache>
                <c:formatCode>0.0%</c:formatCode>
                <c:ptCount val="12"/>
                <c:pt idx="0">
                  <c:v>0.31206140350877193</c:v>
                </c:pt>
                <c:pt idx="1">
                  <c:v>0.12734652460679857</c:v>
                </c:pt>
                <c:pt idx="2">
                  <c:v>0.16509572901325478</c:v>
                </c:pt>
                <c:pt idx="3">
                  <c:v>6.9034660555714694E-2</c:v>
                </c:pt>
                <c:pt idx="4">
                  <c:v>0.34311111111111109</c:v>
                </c:pt>
                <c:pt idx="5">
                  <c:v>0.34430652995143013</c:v>
                </c:pt>
                <c:pt idx="6">
                  <c:v>0.19651741293532338</c:v>
                </c:pt>
                <c:pt idx="7">
                  <c:v>0.22814182290699833</c:v>
                </c:pt>
                <c:pt idx="8">
                  <c:v>0.12044640977047799</c:v>
                </c:pt>
                <c:pt idx="9">
                  <c:v>0.23444358378517946</c:v>
                </c:pt>
                <c:pt idx="10">
                  <c:v>0.29792860290877038</c:v>
                </c:pt>
                <c:pt idx="11">
                  <c:v>0.14326040931545519</c:v>
                </c:pt>
              </c:numCache>
            </c:numRef>
          </c:val>
        </c:ser>
        <c:ser>
          <c:idx val="3"/>
          <c:order val="2"/>
          <c:tx>
            <c:strRef>
              <c:f>'Oak Park Tracts'!$H$2</c:f>
              <c:strCache>
                <c:ptCount val="1"/>
                <c:pt idx="0">
                  <c:v>Multiple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'Oak Park Tracts'!$C$18:$C$29</c:f>
              <c:strCache>
                <c:ptCount val="12"/>
                <c:pt idx="0">
                  <c:v>Tract 8121</c:v>
                </c:pt>
                <c:pt idx="1">
                  <c:v>Tract 8122</c:v>
                </c:pt>
                <c:pt idx="2">
                  <c:v>Tract 8123</c:v>
                </c:pt>
                <c:pt idx="3">
                  <c:v>Tract 8124</c:v>
                </c:pt>
                <c:pt idx="4">
                  <c:v>Tract 8125</c:v>
                </c:pt>
                <c:pt idx="5">
                  <c:v>Tract 8126</c:v>
                </c:pt>
                <c:pt idx="6">
                  <c:v>Tract 8127</c:v>
                </c:pt>
                <c:pt idx="7">
                  <c:v>Tract 8128</c:v>
                </c:pt>
                <c:pt idx="8">
                  <c:v>Tract 8129</c:v>
                </c:pt>
                <c:pt idx="9">
                  <c:v>Tract 8130</c:v>
                </c:pt>
                <c:pt idx="10">
                  <c:v>Tract 8131</c:v>
                </c:pt>
                <c:pt idx="11">
                  <c:v>Tract 8132</c:v>
                </c:pt>
              </c:strCache>
            </c:strRef>
          </c:cat>
          <c:val>
            <c:numRef>
              <c:f>'Oak Park Tracts'!$O$3:$O$14</c:f>
              <c:numCache>
                <c:formatCode>0.0%</c:formatCode>
                <c:ptCount val="12"/>
                <c:pt idx="0">
                  <c:v>3.7061403508771927E-2</c:v>
                </c:pt>
                <c:pt idx="1">
                  <c:v>2.6128868594622018E-2</c:v>
                </c:pt>
                <c:pt idx="2">
                  <c:v>2.0176730486008838E-2</c:v>
                </c:pt>
                <c:pt idx="3">
                  <c:v>2.2343168146662849E-2</c:v>
                </c:pt>
                <c:pt idx="4">
                  <c:v>3.348148148148148E-2</c:v>
                </c:pt>
                <c:pt idx="5">
                  <c:v>2.7522935779816515E-2</c:v>
                </c:pt>
                <c:pt idx="6">
                  <c:v>2.9850746268656716E-2</c:v>
                </c:pt>
                <c:pt idx="7">
                  <c:v>2.468906627065157E-2</c:v>
                </c:pt>
                <c:pt idx="8">
                  <c:v>3.8744998947146767E-2</c:v>
                </c:pt>
                <c:pt idx="9">
                  <c:v>3.3049315775884325E-2</c:v>
                </c:pt>
                <c:pt idx="10">
                  <c:v>3.8122520934332306E-2</c:v>
                </c:pt>
                <c:pt idx="11">
                  <c:v>2.58762644083745E-2</c:v>
                </c:pt>
              </c:numCache>
            </c:numRef>
          </c:val>
        </c:ser>
        <c:ser>
          <c:idx val="2"/>
          <c:order val="3"/>
          <c:tx>
            <c:strRef>
              <c:f>'Oak Park Tracts'!$E$2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'Oak Park Tracts'!$C$18:$C$29</c:f>
              <c:strCache>
                <c:ptCount val="12"/>
                <c:pt idx="0">
                  <c:v>Tract 8121</c:v>
                </c:pt>
                <c:pt idx="1">
                  <c:v>Tract 8122</c:v>
                </c:pt>
                <c:pt idx="2">
                  <c:v>Tract 8123</c:v>
                </c:pt>
                <c:pt idx="3">
                  <c:v>Tract 8124</c:v>
                </c:pt>
                <c:pt idx="4">
                  <c:v>Tract 8125</c:v>
                </c:pt>
                <c:pt idx="5">
                  <c:v>Tract 8126</c:v>
                </c:pt>
                <c:pt idx="6">
                  <c:v>Tract 8127</c:v>
                </c:pt>
                <c:pt idx="7">
                  <c:v>Tract 8128</c:v>
                </c:pt>
                <c:pt idx="8">
                  <c:v>Tract 8129</c:v>
                </c:pt>
                <c:pt idx="9">
                  <c:v>Tract 8130</c:v>
                </c:pt>
                <c:pt idx="10">
                  <c:v>Tract 8131</c:v>
                </c:pt>
                <c:pt idx="11">
                  <c:v>Tract 8132</c:v>
                </c:pt>
              </c:strCache>
            </c:strRef>
          </c:cat>
          <c:val>
            <c:numRef>
              <c:f>'Oak Park Tracts'!$L$3:$L$14</c:f>
              <c:numCache>
                <c:formatCode>0.0%</c:formatCode>
                <c:ptCount val="12"/>
                <c:pt idx="0">
                  <c:v>0.55504385964912284</c:v>
                </c:pt>
                <c:pt idx="1">
                  <c:v>0.75520040588533743</c:v>
                </c:pt>
                <c:pt idx="2">
                  <c:v>0.66877761413843884</c:v>
                </c:pt>
                <c:pt idx="3">
                  <c:v>0.83500429676310517</c:v>
                </c:pt>
                <c:pt idx="4">
                  <c:v>0.53037037037037038</c:v>
                </c:pt>
                <c:pt idx="5">
                  <c:v>0.50458715596330272</c:v>
                </c:pt>
                <c:pt idx="6">
                  <c:v>0.64116915422885568</c:v>
                </c:pt>
                <c:pt idx="7">
                  <c:v>0.6036755151290143</c:v>
                </c:pt>
                <c:pt idx="8">
                  <c:v>0.74057696357127811</c:v>
                </c:pt>
                <c:pt idx="9">
                  <c:v>0.62225664859282215</c:v>
                </c:pt>
                <c:pt idx="10">
                  <c:v>0.50484795063904808</c:v>
                </c:pt>
                <c:pt idx="11">
                  <c:v>0.68689720065866855</c:v>
                </c:pt>
              </c:numCache>
            </c:numRef>
          </c:val>
        </c:ser>
        <c:ser>
          <c:idx val="5"/>
          <c:order val="4"/>
          <c:tx>
            <c:strRef>
              <c:f>'Oak Park Tracts'!$J$2</c:f>
              <c:strCache>
                <c:ptCount val="1"/>
                <c:pt idx="0">
                  <c:v>Latino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'Oak Park Tracts'!$C$18:$C$29</c:f>
              <c:strCache>
                <c:ptCount val="12"/>
                <c:pt idx="0">
                  <c:v>Tract 8121</c:v>
                </c:pt>
                <c:pt idx="1">
                  <c:v>Tract 8122</c:v>
                </c:pt>
                <c:pt idx="2">
                  <c:v>Tract 8123</c:v>
                </c:pt>
                <c:pt idx="3">
                  <c:v>Tract 8124</c:v>
                </c:pt>
                <c:pt idx="4">
                  <c:v>Tract 8125</c:v>
                </c:pt>
                <c:pt idx="5">
                  <c:v>Tract 8126</c:v>
                </c:pt>
                <c:pt idx="6">
                  <c:v>Tract 8127</c:v>
                </c:pt>
                <c:pt idx="7">
                  <c:v>Tract 8128</c:v>
                </c:pt>
                <c:pt idx="8">
                  <c:v>Tract 8129</c:v>
                </c:pt>
                <c:pt idx="9">
                  <c:v>Tract 8130</c:v>
                </c:pt>
                <c:pt idx="10">
                  <c:v>Tract 8131</c:v>
                </c:pt>
                <c:pt idx="11">
                  <c:v>Tract 8132</c:v>
                </c:pt>
              </c:strCache>
            </c:strRef>
          </c:cat>
          <c:val>
            <c:numRef>
              <c:f>'Oak Park Tracts'!$Q$3:$Q$14</c:f>
              <c:numCache>
                <c:formatCode>0.0%</c:formatCode>
                <c:ptCount val="12"/>
                <c:pt idx="0">
                  <c:v>5.7236842105263155E-2</c:v>
                </c:pt>
                <c:pt idx="1">
                  <c:v>4.8198883815322169E-2</c:v>
                </c:pt>
                <c:pt idx="2">
                  <c:v>6.9808541973490429E-2</c:v>
                </c:pt>
                <c:pt idx="3">
                  <c:v>3.9243769693497563E-2</c:v>
                </c:pt>
                <c:pt idx="4">
                  <c:v>5.6888888888888892E-2</c:v>
                </c:pt>
                <c:pt idx="5">
                  <c:v>7.6092822450080949E-2</c:v>
                </c:pt>
                <c:pt idx="6">
                  <c:v>6.5609452736318408E-2</c:v>
                </c:pt>
                <c:pt idx="7">
                  <c:v>7.6480415815852978E-2</c:v>
                </c:pt>
                <c:pt idx="8">
                  <c:v>5.6854074542008845E-2</c:v>
                </c:pt>
                <c:pt idx="9">
                  <c:v>7.3586367157242441E-2</c:v>
                </c:pt>
                <c:pt idx="10">
                  <c:v>0.10268840899074483</c:v>
                </c:pt>
                <c:pt idx="11">
                  <c:v>8.021641966596095E-2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225856"/>
        <c:axId val="191227392"/>
      </c:barChart>
      <c:catAx>
        <c:axId val="19122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1227392"/>
        <c:crosses val="autoZero"/>
        <c:auto val="1"/>
        <c:lblAlgn val="ctr"/>
        <c:lblOffset val="100"/>
        <c:noMultiLvlLbl val="0"/>
      </c:catAx>
      <c:valAx>
        <c:axId val="191227392"/>
        <c:scaling>
          <c:orientation val="minMax"/>
          <c:max val="1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91225856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5FA72-4F53-4EDB-97F1-F2AC53F405C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2C55147-5F68-417C-A0ED-31068984CE58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Opportunity – the benefit</a:t>
          </a:r>
          <a:endParaRPr lang="en-US" b="1" dirty="0">
            <a:solidFill>
              <a:schemeClr val="bg1"/>
            </a:solidFill>
          </a:endParaRPr>
        </a:p>
      </dgm:t>
    </dgm:pt>
    <dgm:pt modelId="{49237BEB-F2F0-482B-8084-703C3C814582}" type="parTrans" cxnId="{5E19A6A3-1313-46C1-AF10-6C23A37EB4AD}">
      <dgm:prSet/>
      <dgm:spPr/>
      <dgm:t>
        <a:bodyPr/>
        <a:lstStyle/>
        <a:p>
          <a:endParaRPr lang="en-US"/>
        </a:p>
      </dgm:t>
    </dgm:pt>
    <dgm:pt modelId="{E402836C-EE7F-45BD-BF81-4819FD6A280F}" type="sibTrans" cxnId="{5E19A6A3-1313-46C1-AF10-6C23A37EB4AD}">
      <dgm:prSet/>
      <dgm:spPr/>
      <dgm:t>
        <a:bodyPr/>
        <a:lstStyle/>
        <a:p>
          <a:endParaRPr lang="en-US"/>
        </a:p>
      </dgm:t>
    </dgm:pt>
    <dgm:pt modelId="{9A6712B9-F9A2-4A84-A583-D61D5A7CE2B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Diversity – the foundation</a:t>
          </a:r>
          <a:endParaRPr lang="en-US" b="1" dirty="0">
            <a:solidFill>
              <a:schemeClr val="bg1"/>
            </a:solidFill>
          </a:endParaRPr>
        </a:p>
      </dgm:t>
    </dgm:pt>
    <dgm:pt modelId="{4BC1139B-8790-48AA-B214-DE1B20CBF4DF}" type="parTrans" cxnId="{7891172A-31CB-46A2-9826-66C0A7A4E084}">
      <dgm:prSet/>
      <dgm:spPr/>
      <dgm:t>
        <a:bodyPr/>
        <a:lstStyle/>
        <a:p>
          <a:endParaRPr lang="en-US"/>
        </a:p>
      </dgm:t>
    </dgm:pt>
    <dgm:pt modelId="{7B143032-1974-45CE-8601-9EA6BC253F44}" type="sibTrans" cxnId="{7891172A-31CB-46A2-9826-66C0A7A4E084}">
      <dgm:prSet/>
      <dgm:spPr/>
      <dgm:t>
        <a:bodyPr/>
        <a:lstStyle/>
        <a:p>
          <a:endParaRPr lang="en-US"/>
        </a:p>
      </dgm:t>
    </dgm:pt>
    <dgm:pt modelId="{4C3A681B-1D81-4FCE-90A2-5CE03D8F2C24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Integration – the structure</a:t>
          </a:r>
          <a:endParaRPr lang="en-US" b="1" dirty="0">
            <a:solidFill>
              <a:schemeClr val="bg1"/>
            </a:solidFill>
          </a:endParaRPr>
        </a:p>
      </dgm:t>
    </dgm:pt>
    <dgm:pt modelId="{72CE55DD-0CDC-478C-B1C0-A286240902AD}" type="parTrans" cxnId="{F51F98EC-DDF9-443A-B893-80923EBE398B}">
      <dgm:prSet/>
      <dgm:spPr/>
      <dgm:t>
        <a:bodyPr/>
        <a:lstStyle/>
        <a:p>
          <a:endParaRPr lang="en-US"/>
        </a:p>
      </dgm:t>
    </dgm:pt>
    <dgm:pt modelId="{8567AE30-92CC-4607-BDF1-DE1EDEB84CE3}" type="sibTrans" cxnId="{F51F98EC-DDF9-443A-B893-80923EBE398B}">
      <dgm:prSet/>
      <dgm:spPr/>
      <dgm:t>
        <a:bodyPr/>
        <a:lstStyle/>
        <a:p>
          <a:endParaRPr lang="en-US"/>
        </a:p>
      </dgm:t>
    </dgm:pt>
    <dgm:pt modelId="{9D8BF7FE-FF6A-4494-97AD-5E1EFF16EA74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Inclusion – the realization</a:t>
          </a:r>
          <a:endParaRPr lang="en-US" b="1" dirty="0">
            <a:solidFill>
              <a:schemeClr val="bg1"/>
            </a:solidFill>
          </a:endParaRPr>
        </a:p>
      </dgm:t>
    </dgm:pt>
    <dgm:pt modelId="{A1F65DBC-C27F-4DAF-AA88-BE580F2D4F53}" type="parTrans" cxnId="{076CD186-F818-4B29-A413-05BF6F65756D}">
      <dgm:prSet/>
      <dgm:spPr/>
      <dgm:t>
        <a:bodyPr/>
        <a:lstStyle/>
        <a:p>
          <a:endParaRPr lang="en-US"/>
        </a:p>
      </dgm:t>
    </dgm:pt>
    <dgm:pt modelId="{4CF8B350-7DBF-446D-B5B4-0899A91BF64A}" type="sibTrans" cxnId="{076CD186-F818-4B29-A413-05BF6F65756D}">
      <dgm:prSet/>
      <dgm:spPr/>
      <dgm:t>
        <a:bodyPr/>
        <a:lstStyle/>
        <a:p>
          <a:endParaRPr lang="en-US"/>
        </a:p>
      </dgm:t>
    </dgm:pt>
    <dgm:pt modelId="{040EA4CB-CDED-4821-AE80-C7A4E6B8538D}" type="pres">
      <dgm:prSet presAssocID="{05E5FA72-4F53-4EDB-97F1-F2AC53F405C0}" presName="Name0" presStyleCnt="0">
        <dgm:presLayoutVars>
          <dgm:dir/>
          <dgm:animLvl val="lvl"/>
          <dgm:resizeHandles val="exact"/>
        </dgm:presLayoutVars>
      </dgm:prSet>
      <dgm:spPr/>
    </dgm:pt>
    <dgm:pt modelId="{77032AF7-24D3-4259-A6F8-4C14EAD29CDE}" type="pres">
      <dgm:prSet presAssocID="{9D8BF7FE-FF6A-4494-97AD-5E1EFF16EA74}" presName="Name8" presStyleCnt="0"/>
      <dgm:spPr/>
    </dgm:pt>
    <dgm:pt modelId="{5C6FB5D1-B024-41C0-B49E-39B13872A2CA}" type="pres">
      <dgm:prSet presAssocID="{9D8BF7FE-FF6A-4494-97AD-5E1EFF16EA7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771FD-2B35-4AD7-B56E-0C4DD549E9DF}" type="pres">
      <dgm:prSet presAssocID="{9D8BF7FE-FF6A-4494-97AD-5E1EFF16EA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791C2-73D1-4247-BF3B-336C36AB748E}" type="pres">
      <dgm:prSet presAssocID="{82C55147-5F68-417C-A0ED-31068984CE58}" presName="Name8" presStyleCnt="0"/>
      <dgm:spPr/>
    </dgm:pt>
    <dgm:pt modelId="{565EC6DF-5293-4D44-A651-9297182BD8B1}" type="pres">
      <dgm:prSet presAssocID="{82C55147-5F68-417C-A0ED-31068984CE5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AD993-5CDB-4634-B0F2-29C89C536BEF}" type="pres">
      <dgm:prSet presAssocID="{82C55147-5F68-417C-A0ED-31068984CE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558F7-B457-49B3-9BBC-9CAEB6E6C6C0}" type="pres">
      <dgm:prSet presAssocID="{4C3A681B-1D81-4FCE-90A2-5CE03D8F2C24}" presName="Name8" presStyleCnt="0"/>
      <dgm:spPr/>
    </dgm:pt>
    <dgm:pt modelId="{23400D20-9DDE-477D-AF97-F47DA1840197}" type="pres">
      <dgm:prSet presAssocID="{4C3A681B-1D81-4FCE-90A2-5CE03D8F2C2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290CE-591D-4A9E-933D-5E3BD062D8E0}" type="pres">
      <dgm:prSet presAssocID="{4C3A681B-1D81-4FCE-90A2-5CE03D8F2C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5F324-7BDF-4CCE-8D54-2644536C6F5B}" type="pres">
      <dgm:prSet presAssocID="{9A6712B9-F9A2-4A84-A583-D61D5A7CE2BD}" presName="Name8" presStyleCnt="0"/>
      <dgm:spPr/>
    </dgm:pt>
    <dgm:pt modelId="{4EDD50F1-77B6-4A2D-853E-C44F9EFA63C7}" type="pres">
      <dgm:prSet presAssocID="{9A6712B9-F9A2-4A84-A583-D61D5A7CE2BD}" presName="level" presStyleLbl="node1" presStyleIdx="3" presStyleCnt="4" custLinFactNeighborX="-1852" custLinFactNeighborY="-10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F38B4-C2A1-4638-8E94-86682ECB6062}" type="pres">
      <dgm:prSet presAssocID="{9A6712B9-F9A2-4A84-A583-D61D5A7CE2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F98EC-DDF9-443A-B893-80923EBE398B}" srcId="{05E5FA72-4F53-4EDB-97F1-F2AC53F405C0}" destId="{4C3A681B-1D81-4FCE-90A2-5CE03D8F2C24}" srcOrd="2" destOrd="0" parTransId="{72CE55DD-0CDC-478C-B1C0-A286240902AD}" sibTransId="{8567AE30-92CC-4607-BDF1-DE1EDEB84CE3}"/>
    <dgm:cxn modelId="{5E19A6A3-1313-46C1-AF10-6C23A37EB4AD}" srcId="{05E5FA72-4F53-4EDB-97F1-F2AC53F405C0}" destId="{82C55147-5F68-417C-A0ED-31068984CE58}" srcOrd="1" destOrd="0" parTransId="{49237BEB-F2F0-482B-8084-703C3C814582}" sibTransId="{E402836C-EE7F-45BD-BF81-4819FD6A280F}"/>
    <dgm:cxn modelId="{5A8A9485-EE02-495B-ADC0-8FD148CFCE20}" type="presOf" srcId="{05E5FA72-4F53-4EDB-97F1-F2AC53F405C0}" destId="{040EA4CB-CDED-4821-AE80-C7A4E6B8538D}" srcOrd="0" destOrd="0" presId="urn:microsoft.com/office/officeart/2005/8/layout/pyramid1"/>
    <dgm:cxn modelId="{84DA5BE6-BA25-42C0-9C9F-0CA34EA90ECA}" type="presOf" srcId="{9A6712B9-F9A2-4A84-A583-D61D5A7CE2BD}" destId="{4EDD50F1-77B6-4A2D-853E-C44F9EFA63C7}" srcOrd="0" destOrd="0" presId="urn:microsoft.com/office/officeart/2005/8/layout/pyramid1"/>
    <dgm:cxn modelId="{34019059-A88D-4E77-B5F5-E2FB9F2A3403}" type="presOf" srcId="{4C3A681B-1D81-4FCE-90A2-5CE03D8F2C24}" destId="{81A290CE-591D-4A9E-933D-5E3BD062D8E0}" srcOrd="1" destOrd="0" presId="urn:microsoft.com/office/officeart/2005/8/layout/pyramid1"/>
    <dgm:cxn modelId="{CE676D05-7361-4399-B575-977D3581331C}" type="presOf" srcId="{4C3A681B-1D81-4FCE-90A2-5CE03D8F2C24}" destId="{23400D20-9DDE-477D-AF97-F47DA1840197}" srcOrd="0" destOrd="0" presId="urn:microsoft.com/office/officeart/2005/8/layout/pyramid1"/>
    <dgm:cxn modelId="{DDAE7FD6-73E2-4A41-9BA1-F2FE9BD8E652}" type="presOf" srcId="{9D8BF7FE-FF6A-4494-97AD-5E1EFF16EA74}" destId="{C8F771FD-2B35-4AD7-B56E-0C4DD549E9DF}" srcOrd="1" destOrd="0" presId="urn:microsoft.com/office/officeart/2005/8/layout/pyramid1"/>
    <dgm:cxn modelId="{F75B7744-9266-41D6-957F-839D085846C6}" type="presOf" srcId="{9D8BF7FE-FF6A-4494-97AD-5E1EFF16EA74}" destId="{5C6FB5D1-B024-41C0-B49E-39B13872A2CA}" srcOrd="0" destOrd="0" presId="urn:microsoft.com/office/officeart/2005/8/layout/pyramid1"/>
    <dgm:cxn modelId="{076CD186-F818-4B29-A413-05BF6F65756D}" srcId="{05E5FA72-4F53-4EDB-97F1-F2AC53F405C0}" destId="{9D8BF7FE-FF6A-4494-97AD-5E1EFF16EA74}" srcOrd="0" destOrd="0" parTransId="{A1F65DBC-C27F-4DAF-AA88-BE580F2D4F53}" sibTransId="{4CF8B350-7DBF-446D-B5B4-0899A91BF64A}"/>
    <dgm:cxn modelId="{7891172A-31CB-46A2-9826-66C0A7A4E084}" srcId="{05E5FA72-4F53-4EDB-97F1-F2AC53F405C0}" destId="{9A6712B9-F9A2-4A84-A583-D61D5A7CE2BD}" srcOrd="3" destOrd="0" parTransId="{4BC1139B-8790-48AA-B214-DE1B20CBF4DF}" sibTransId="{7B143032-1974-45CE-8601-9EA6BC253F44}"/>
    <dgm:cxn modelId="{37673A65-2FB1-485E-BDD5-C786F2447597}" type="presOf" srcId="{82C55147-5F68-417C-A0ED-31068984CE58}" destId="{F12AD993-5CDB-4634-B0F2-29C89C536BEF}" srcOrd="1" destOrd="0" presId="urn:microsoft.com/office/officeart/2005/8/layout/pyramid1"/>
    <dgm:cxn modelId="{8418C61C-CA77-4952-85E2-94F81BB3D0F7}" type="presOf" srcId="{9A6712B9-F9A2-4A84-A583-D61D5A7CE2BD}" destId="{C6AF38B4-C2A1-4638-8E94-86682ECB6062}" srcOrd="1" destOrd="0" presId="urn:microsoft.com/office/officeart/2005/8/layout/pyramid1"/>
    <dgm:cxn modelId="{3EFCA557-EADA-4C96-BBFA-ED21D21B1CD6}" type="presOf" srcId="{82C55147-5F68-417C-A0ED-31068984CE58}" destId="{565EC6DF-5293-4D44-A651-9297182BD8B1}" srcOrd="0" destOrd="0" presId="urn:microsoft.com/office/officeart/2005/8/layout/pyramid1"/>
    <dgm:cxn modelId="{66EE4A14-B10C-4840-84B8-888375849072}" type="presParOf" srcId="{040EA4CB-CDED-4821-AE80-C7A4E6B8538D}" destId="{77032AF7-24D3-4259-A6F8-4C14EAD29CDE}" srcOrd="0" destOrd="0" presId="urn:microsoft.com/office/officeart/2005/8/layout/pyramid1"/>
    <dgm:cxn modelId="{E4B2D709-0F0D-41CD-875B-451C897B428D}" type="presParOf" srcId="{77032AF7-24D3-4259-A6F8-4C14EAD29CDE}" destId="{5C6FB5D1-B024-41C0-B49E-39B13872A2CA}" srcOrd="0" destOrd="0" presId="urn:microsoft.com/office/officeart/2005/8/layout/pyramid1"/>
    <dgm:cxn modelId="{A08F2629-5B55-479A-B021-F4826638220A}" type="presParOf" srcId="{77032AF7-24D3-4259-A6F8-4C14EAD29CDE}" destId="{C8F771FD-2B35-4AD7-B56E-0C4DD549E9DF}" srcOrd="1" destOrd="0" presId="urn:microsoft.com/office/officeart/2005/8/layout/pyramid1"/>
    <dgm:cxn modelId="{7099A153-ABD5-4BE9-A778-339126DE2E6D}" type="presParOf" srcId="{040EA4CB-CDED-4821-AE80-C7A4E6B8538D}" destId="{05B791C2-73D1-4247-BF3B-336C36AB748E}" srcOrd="1" destOrd="0" presId="urn:microsoft.com/office/officeart/2005/8/layout/pyramid1"/>
    <dgm:cxn modelId="{200A41A2-907C-428F-B16D-1382E83E6D60}" type="presParOf" srcId="{05B791C2-73D1-4247-BF3B-336C36AB748E}" destId="{565EC6DF-5293-4D44-A651-9297182BD8B1}" srcOrd="0" destOrd="0" presId="urn:microsoft.com/office/officeart/2005/8/layout/pyramid1"/>
    <dgm:cxn modelId="{7C4180EA-5C12-4964-A9E6-9BB17994CED9}" type="presParOf" srcId="{05B791C2-73D1-4247-BF3B-336C36AB748E}" destId="{F12AD993-5CDB-4634-B0F2-29C89C536BEF}" srcOrd="1" destOrd="0" presId="urn:microsoft.com/office/officeart/2005/8/layout/pyramid1"/>
    <dgm:cxn modelId="{D5E283A6-24A7-4670-B152-4268A63CD023}" type="presParOf" srcId="{040EA4CB-CDED-4821-AE80-C7A4E6B8538D}" destId="{89F558F7-B457-49B3-9BBC-9CAEB6E6C6C0}" srcOrd="2" destOrd="0" presId="urn:microsoft.com/office/officeart/2005/8/layout/pyramid1"/>
    <dgm:cxn modelId="{20789F97-C0F3-452D-B58C-47106D26A875}" type="presParOf" srcId="{89F558F7-B457-49B3-9BBC-9CAEB6E6C6C0}" destId="{23400D20-9DDE-477D-AF97-F47DA1840197}" srcOrd="0" destOrd="0" presId="urn:microsoft.com/office/officeart/2005/8/layout/pyramid1"/>
    <dgm:cxn modelId="{7E44E07C-DC1F-48A7-BC55-F66F60A17FAD}" type="presParOf" srcId="{89F558F7-B457-49B3-9BBC-9CAEB6E6C6C0}" destId="{81A290CE-591D-4A9E-933D-5E3BD062D8E0}" srcOrd="1" destOrd="0" presId="urn:microsoft.com/office/officeart/2005/8/layout/pyramid1"/>
    <dgm:cxn modelId="{90FF21AA-B421-4512-9A3B-A00C95092F54}" type="presParOf" srcId="{040EA4CB-CDED-4821-AE80-C7A4E6B8538D}" destId="{42B5F324-7BDF-4CCE-8D54-2644536C6F5B}" srcOrd="3" destOrd="0" presId="urn:microsoft.com/office/officeart/2005/8/layout/pyramid1"/>
    <dgm:cxn modelId="{99501B93-0ACA-408A-B2BC-E0D8CBFC0AE7}" type="presParOf" srcId="{42B5F324-7BDF-4CCE-8D54-2644536C6F5B}" destId="{4EDD50F1-77B6-4A2D-853E-C44F9EFA63C7}" srcOrd="0" destOrd="0" presId="urn:microsoft.com/office/officeart/2005/8/layout/pyramid1"/>
    <dgm:cxn modelId="{9D0A8DAC-D50F-424B-A892-70E6470219BF}" type="presParOf" srcId="{42B5F324-7BDF-4CCE-8D54-2644536C6F5B}" destId="{C6AF38B4-C2A1-4638-8E94-86682ECB6062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FB5D1-B024-41C0-B49E-39B13872A2CA}">
      <dsp:nvSpPr>
        <dsp:cNvPr id="0" name=""/>
        <dsp:cNvSpPr/>
      </dsp:nvSpPr>
      <dsp:spPr>
        <a:xfrm>
          <a:off x="3086099" y="0"/>
          <a:ext cx="2057399" cy="1131490"/>
        </a:xfrm>
        <a:prstGeom prst="trapezoid">
          <a:avLst>
            <a:gd name="adj" fmla="val 90915"/>
          </a:avLst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</a:rPr>
            <a:t>Inclusion – the realization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3086099" y="0"/>
        <a:ext cx="2057399" cy="1131490"/>
      </dsp:txXfrm>
    </dsp:sp>
    <dsp:sp modelId="{565EC6DF-5293-4D44-A651-9297182BD8B1}">
      <dsp:nvSpPr>
        <dsp:cNvPr id="0" name=""/>
        <dsp:cNvSpPr/>
      </dsp:nvSpPr>
      <dsp:spPr>
        <a:xfrm>
          <a:off x="2057399" y="1131490"/>
          <a:ext cx="4114799" cy="1131490"/>
        </a:xfrm>
        <a:prstGeom prst="trapezoid">
          <a:avLst>
            <a:gd name="adj" fmla="val 90915"/>
          </a:avLst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</a:rPr>
            <a:t>Opportunity – the benefit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2777489" y="1131490"/>
        <a:ext cx="2674620" cy="1131490"/>
      </dsp:txXfrm>
    </dsp:sp>
    <dsp:sp modelId="{23400D20-9DDE-477D-AF97-F47DA1840197}">
      <dsp:nvSpPr>
        <dsp:cNvPr id="0" name=""/>
        <dsp:cNvSpPr/>
      </dsp:nvSpPr>
      <dsp:spPr>
        <a:xfrm>
          <a:off x="1028699" y="2262980"/>
          <a:ext cx="6172200" cy="1131490"/>
        </a:xfrm>
        <a:prstGeom prst="trapezoid">
          <a:avLst>
            <a:gd name="adj" fmla="val 90915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</a:rPr>
            <a:t>Integration – the structure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2108834" y="2262980"/>
        <a:ext cx="4011930" cy="1131490"/>
      </dsp:txXfrm>
    </dsp:sp>
    <dsp:sp modelId="{4EDD50F1-77B6-4A2D-853E-C44F9EFA63C7}">
      <dsp:nvSpPr>
        <dsp:cNvPr id="0" name=""/>
        <dsp:cNvSpPr/>
      </dsp:nvSpPr>
      <dsp:spPr>
        <a:xfrm>
          <a:off x="0" y="3382964"/>
          <a:ext cx="8229599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</a:rPr>
            <a:t>Diversity – the foundation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1440179" y="3382964"/>
        <a:ext cx="534924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4DC13-3B10-47DD-9B7A-562EA546BDA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9BF22-1C0F-4E74-9CB7-6CC8AC30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735F3D-3571-4C34-A674-CF68E284AC9B}" type="slidenum">
              <a:rPr 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735F3D-3571-4C34-A674-CF68E284AC9B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2B439C8-BFDF-4328-88F7-1C3E08D794EB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79AD3BA-90D9-4696-B8A6-C29805BAE96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Future of Diversity and Inclusion in Oak Park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 Breymaier, </a:t>
            </a:r>
          </a:p>
          <a:p>
            <a:r>
              <a:rPr lang="en-US" dirty="0" smtClean="0"/>
              <a:t>Oak Park Regional Housing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Ensuring a Diverse </a:t>
            </a:r>
            <a:r>
              <a:rPr lang="en-US" dirty="0" smtClean="0"/>
              <a:t>Future</a:t>
            </a:r>
            <a:br>
              <a:rPr lang="en-US" dirty="0" smtClean="0"/>
            </a:br>
            <a:r>
              <a:rPr lang="en-US" u="sng" dirty="0" smtClean="0"/>
              <a:t>We MUST Be INTENTIONAL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Human progress is neither automatic nor inevitable. Every step toward the goal of justice requires the tireless exertions and passionate concern of dedicated individuals. 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- Martin Luther King, Jr.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future depends on what we do in the present.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- Mohandas K. Gandhi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smtClean="0"/>
              <a:t>2010 Census Changes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727958"/>
              </p:ext>
            </p:extLst>
          </p:nvPr>
        </p:nvGraphicFramePr>
        <p:xfrm>
          <a:off x="152400" y="1066800"/>
          <a:ext cx="8839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33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284197"/>
              </p:ext>
            </p:extLst>
          </p:nvPr>
        </p:nvGraphicFramePr>
        <p:xfrm>
          <a:off x="152400" y="152400"/>
          <a:ext cx="9067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72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47675" y="457200"/>
            <a:ext cx="8229600" cy="7078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/>
              <a:t>Ensuring a Diverse Future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5109091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800" b="1" dirty="0"/>
              <a:t>But, we live in a post-racial society! </a:t>
            </a:r>
            <a:r>
              <a:rPr lang="en-US" sz="2800" b="1" dirty="0" smtClean="0"/>
              <a:t>Right?</a:t>
            </a:r>
            <a:endParaRPr lang="en-US" sz="2800" b="1" dirty="0"/>
          </a:p>
          <a:p>
            <a:pPr algn="r">
              <a:spcBef>
                <a:spcPct val="50000"/>
              </a:spcBef>
            </a:pPr>
            <a:endParaRPr lang="en-US" sz="2800" b="1" dirty="0" smtClean="0"/>
          </a:p>
          <a:p>
            <a:pPr algn="r">
              <a:spcBef>
                <a:spcPct val="50000"/>
              </a:spcBef>
            </a:pPr>
            <a:endParaRPr lang="en-US" sz="1600" b="1" dirty="0"/>
          </a:p>
          <a:p>
            <a:pPr algn="r">
              <a:spcBef>
                <a:spcPct val="50000"/>
              </a:spcBef>
            </a:pPr>
            <a:endParaRPr lang="en-US" sz="1600" b="1" dirty="0" smtClean="0"/>
          </a:p>
          <a:p>
            <a:pPr algn="r">
              <a:spcBef>
                <a:spcPct val="50000"/>
              </a:spcBef>
            </a:pPr>
            <a:endParaRPr lang="en-US" sz="1600" b="1" dirty="0"/>
          </a:p>
          <a:p>
            <a:pPr algn="r">
              <a:spcBef>
                <a:spcPct val="50000"/>
              </a:spcBef>
            </a:pPr>
            <a:endParaRPr lang="en-US" sz="1600" b="1" dirty="0" smtClean="0"/>
          </a:p>
          <a:p>
            <a:pPr algn="r">
              <a:spcBef>
                <a:spcPct val="50000"/>
              </a:spcBef>
            </a:pPr>
            <a:endParaRPr lang="en-US" sz="1600" b="1" dirty="0"/>
          </a:p>
          <a:p>
            <a:pPr algn="r">
              <a:spcBef>
                <a:spcPct val="50000"/>
              </a:spcBef>
            </a:pPr>
            <a:endParaRPr lang="en-US" sz="1600" b="1" dirty="0" smtClean="0"/>
          </a:p>
          <a:p>
            <a:pPr algn="r">
              <a:spcBef>
                <a:spcPct val="50000"/>
              </a:spcBef>
            </a:pPr>
            <a:endParaRPr lang="en-US" sz="1600" b="1" dirty="0"/>
          </a:p>
          <a:p>
            <a:pPr marL="0" indent="0" algn="r">
              <a:spcBef>
                <a:spcPct val="50000"/>
              </a:spcBef>
              <a:buNone/>
            </a:pPr>
            <a:endParaRPr lang="en-US" sz="1600" b="1" dirty="0"/>
          </a:p>
          <a:p>
            <a:pPr marL="0" indent="0" algn="r">
              <a:spcBef>
                <a:spcPct val="50000"/>
              </a:spcBef>
              <a:buNone/>
            </a:pPr>
            <a:r>
              <a:rPr lang="en-US" b="1" dirty="0" smtClean="0"/>
              <a:t>I mean we elected a black president!</a:t>
            </a:r>
            <a:endParaRPr lang="en-US" dirty="0"/>
          </a:p>
          <a:p>
            <a:pPr algn="r"/>
            <a:endParaRPr lang="en-US" sz="1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790950" cy="358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Ensuring a Diverse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The Housing Market is </a:t>
            </a:r>
            <a:r>
              <a:rPr lang="en-US" dirty="0" smtClean="0"/>
              <a:t>Dynamic – about 1/3 of </a:t>
            </a:r>
            <a:r>
              <a:rPr lang="en-US" dirty="0" smtClean="0"/>
              <a:t>all p</a:t>
            </a:r>
            <a:r>
              <a:rPr lang="en-US" dirty="0" smtClean="0"/>
              <a:t>eople move every year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Segregation Continues to Dominate the </a:t>
            </a:r>
            <a:r>
              <a:rPr lang="en-US" dirty="0" smtClean="0"/>
              <a:t>Region – including in most neighboring communities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Implicit Association and “Blind Spots” Negatively Impact Housing </a:t>
            </a:r>
            <a:r>
              <a:rPr lang="en-US" dirty="0" smtClean="0"/>
              <a:t>Choices – most are unaware of opportunities in under-represented communities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The Next Generation is NOT </a:t>
            </a:r>
            <a:r>
              <a:rPr lang="en-US" dirty="0" smtClean="0"/>
              <a:t>Post-Racial – research refutes “conventional wisdom”</a:t>
            </a:r>
            <a:endParaRPr lang="en-US" sz="2800" dirty="0"/>
          </a:p>
          <a:p>
            <a:pPr>
              <a:spcAft>
                <a:spcPts val="8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69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34779"/>
            <a:ext cx="8229600" cy="7078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Ensuring </a:t>
            </a:r>
            <a:r>
              <a:rPr lang="en-US" sz="4000" dirty="0"/>
              <a:t>a Diverse </a:t>
            </a:r>
            <a:r>
              <a:rPr lang="en-US" sz="4000" dirty="0" smtClean="0"/>
              <a:t>Future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u="sng" dirty="0">
                <a:solidFill>
                  <a:schemeClr val="bg1"/>
                </a:solidFill>
              </a:rPr>
              <a:t>Diversity and Integration are NOT Guaranteed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Whites are </a:t>
            </a:r>
            <a:r>
              <a:rPr lang="en-US" sz="3600" dirty="0" smtClean="0"/>
              <a:t>particularly </a:t>
            </a:r>
            <a:r>
              <a:rPr lang="en-US" sz="3600" dirty="0"/>
              <a:t>reluctant to move to diverse communities.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/>
              <a:t>Less than 50% would move to a neighborhood that is 1/3 black.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3100" dirty="0"/>
              <a:t>Less than 30% would move to a neighborhood that is majority black.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Regardless of percentages, whites rarely move to a community that has a greater percentage of African Americans than is present in their current </a:t>
            </a:r>
            <a:r>
              <a:rPr lang="en-US" sz="3600" dirty="0" smtClean="0"/>
              <a:t>neighborhood</a:t>
            </a:r>
            <a:r>
              <a:rPr lang="en-US" sz="3600" dirty="0"/>
              <a:t>.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Other minority populations </a:t>
            </a:r>
            <a:r>
              <a:rPr lang="en-US" sz="3600" dirty="0" smtClean="0"/>
              <a:t>frequently follow </a:t>
            </a:r>
            <a:r>
              <a:rPr lang="en-US" sz="3600" dirty="0"/>
              <a:t>white attitudes regarding African American neighborhoods.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Housing Center evidence continues to confirm these </a:t>
            </a:r>
            <a:r>
              <a:rPr lang="en-US" sz="3600" dirty="0" smtClean="0"/>
              <a:t>findings as initial perceptions of Oak Park.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/>
              <a:t>Ensuring a Diverse Future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9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b="1" u="sng" dirty="0">
                <a:solidFill>
                  <a:schemeClr val="bg1"/>
                </a:solidFill>
              </a:rPr>
              <a:t>Implicit Association</a:t>
            </a:r>
          </a:p>
          <a:p>
            <a:pPr>
              <a:spcBef>
                <a:spcPct val="50000"/>
              </a:spcBef>
            </a:pPr>
            <a:r>
              <a:rPr lang="en-US" dirty="0"/>
              <a:t>Internalized, </a:t>
            </a:r>
            <a:r>
              <a:rPr lang="en-US" dirty="0" smtClean="0"/>
              <a:t>subconscious </a:t>
            </a:r>
            <a:r>
              <a:rPr lang="en-US" dirty="0"/>
              <a:t>bias</a:t>
            </a:r>
          </a:p>
          <a:p>
            <a:pPr>
              <a:spcBef>
                <a:spcPct val="50000"/>
              </a:spcBef>
            </a:pPr>
            <a:r>
              <a:rPr lang="en-US" dirty="0"/>
              <a:t>Over 100 academic studies</a:t>
            </a:r>
          </a:p>
          <a:p>
            <a:pPr>
              <a:spcBef>
                <a:spcPct val="50000"/>
              </a:spcBef>
            </a:pPr>
            <a:r>
              <a:rPr lang="en-US" dirty="0"/>
              <a:t>All show implicit bias favoring whites</a:t>
            </a:r>
          </a:p>
          <a:p>
            <a:pPr>
              <a:spcBef>
                <a:spcPct val="50000"/>
              </a:spcBef>
            </a:pPr>
            <a:r>
              <a:rPr lang="en-US" dirty="0"/>
              <a:t>All confirm racial </a:t>
            </a:r>
            <a:r>
              <a:rPr lang="en-US" dirty="0" smtClean="0"/>
              <a:t>stereotypes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This </a:t>
            </a:r>
            <a:r>
              <a:rPr lang="en-US" dirty="0"/>
              <a:t>does not mean you’re a bad </a:t>
            </a:r>
            <a:r>
              <a:rPr lang="en-US" dirty="0" smtClean="0"/>
              <a:t>person!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dirty="0" smtClean="0"/>
              <a:t>Check </a:t>
            </a:r>
            <a:r>
              <a:rPr lang="en-US" dirty="0"/>
              <a:t>your implicit bias </a:t>
            </a:r>
            <a:r>
              <a:rPr lang="en-US" dirty="0" smtClean="0"/>
              <a:t>at: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https</a:t>
            </a:r>
            <a:r>
              <a:rPr lang="en-US" dirty="0">
                <a:solidFill>
                  <a:srgbClr val="002060"/>
                </a:solidFill>
              </a:rPr>
              <a:t>://implicit.harvard.edu/implicit/demo/ </a:t>
            </a:r>
          </a:p>
          <a:p>
            <a:pPr algn="ctr">
              <a:spcBef>
                <a:spcPct val="500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Diversity and Beyond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548309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5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Diversity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79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u="sng" dirty="0" smtClean="0">
                <a:solidFill>
                  <a:schemeClr val="bg1"/>
                </a:solidFill>
              </a:rPr>
              <a:t>There is Still Plenty of Work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Does the community reflect regional diversity</a:t>
            </a:r>
            <a:r>
              <a:rPr lang="en-US" sz="2800" dirty="0" smtClean="0"/>
              <a:t>? Do people of all races want to live here?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Is this diversity integrated? Do people live among each other?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Is the community providing equal opportunity to all? Are their opportunity gaps?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Does the community foster inclusion from all? Do leadership positions reflect the diversity of the community? Do all groups engage in civic and social participation?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74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Living Our Aspirations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Autofit/>
          </a:bodyPr>
          <a:lstStyle/>
          <a:p>
            <a:pPr marL="0" indent="0" algn="ctr"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How Do We Ensure a Diverse Future</a:t>
            </a:r>
            <a:r>
              <a:rPr lang="en-US" sz="2800" b="1" u="sng" dirty="0" smtClean="0">
                <a:solidFill>
                  <a:schemeClr val="bg1"/>
                </a:solidFill>
              </a:rPr>
              <a:t>?</a:t>
            </a:r>
            <a:endParaRPr lang="en-US" sz="2800" b="1" u="sng" dirty="0"/>
          </a:p>
          <a:p>
            <a:pPr>
              <a:spcAft>
                <a:spcPts val="600"/>
              </a:spcAft>
            </a:pPr>
            <a:r>
              <a:rPr lang="en-US" sz="2800" dirty="0"/>
              <a:t>HUD Study found a need for “</a:t>
            </a:r>
            <a:r>
              <a:rPr lang="en-US" sz="2800" u="sng" dirty="0"/>
              <a:t>institutional structures to sustain diversity” and “active intervention to combat misconceptions</a:t>
            </a:r>
            <a:r>
              <a:rPr lang="en-US" sz="2800" u="sng" dirty="0" smtClean="0"/>
              <a:t>”</a:t>
            </a:r>
            <a:endParaRPr lang="en-US" sz="2800" u="sng" dirty="0"/>
          </a:p>
          <a:p>
            <a:pPr>
              <a:spcAft>
                <a:spcPts val="600"/>
              </a:spcAft>
            </a:pPr>
            <a:r>
              <a:rPr lang="en-US" sz="2800" dirty="0"/>
              <a:t>Leading </a:t>
            </a:r>
            <a:r>
              <a:rPr lang="en-US" sz="2800" dirty="0" smtClean="0"/>
              <a:t>Scholar, </a:t>
            </a:r>
            <a:r>
              <a:rPr lang="en-US" sz="2800" dirty="0"/>
              <a:t>Dennis Keating</a:t>
            </a:r>
            <a:r>
              <a:rPr lang="en-US" sz="2800" dirty="0" smtClean="0"/>
              <a:t>: “</a:t>
            </a:r>
            <a:r>
              <a:rPr lang="en-US" sz="2800" u="sng" dirty="0"/>
              <a:t>To achieve the goal of community integration, affirmative housing policies are required</a:t>
            </a:r>
            <a:r>
              <a:rPr lang="en-US" sz="2800" dirty="0" smtClean="0"/>
              <a:t>”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In 2004, McKenzie </a:t>
            </a:r>
            <a:r>
              <a:rPr lang="en-US" sz="2800" dirty="0"/>
              <a:t>and </a:t>
            </a:r>
            <a:r>
              <a:rPr lang="en-US" sz="2800" dirty="0" smtClean="0"/>
              <a:t>Ruby found: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White </a:t>
            </a:r>
            <a:r>
              <a:rPr lang="en-US" sz="2800" dirty="0"/>
              <a:t>people are reluctant to rent in neighborhoods where there are a significant number of black tenants. If Oak Park is </a:t>
            </a:r>
            <a:r>
              <a:rPr lang="en-US" sz="2800" dirty="0" smtClean="0"/>
              <a:t>to </a:t>
            </a:r>
            <a:r>
              <a:rPr lang="en-US" sz="2800" dirty="0"/>
              <a:t>continue to realize its goal of dispersed integration then </a:t>
            </a:r>
            <a:r>
              <a:rPr lang="en-US" sz="2800" u="sng" dirty="0"/>
              <a:t>the Housing Center will have to continue to induce white demand in East Oak Park</a:t>
            </a:r>
            <a:r>
              <a:rPr lang="en-US" sz="2800" u="sng" dirty="0" smtClean="0"/>
              <a:t>.</a:t>
            </a:r>
            <a:endParaRPr lang="en-US" sz="2800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63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from 2000 to 2010 Census</a:t>
            </a:r>
          </a:p>
          <a:p>
            <a:endParaRPr lang="en-US" dirty="0" smtClean="0"/>
          </a:p>
          <a:p>
            <a:r>
              <a:rPr lang="en-US" dirty="0" smtClean="0"/>
              <a:t>Looking to the Future</a:t>
            </a:r>
          </a:p>
          <a:p>
            <a:endParaRPr lang="en-US" dirty="0"/>
          </a:p>
          <a:p>
            <a:r>
              <a:rPr lang="en-US" dirty="0" smtClean="0"/>
              <a:t>The Housing Center’s Role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Living Our Aspirations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79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u="sng" dirty="0" smtClean="0">
                <a:solidFill>
                  <a:schemeClr val="bg1"/>
                </a:solidFill>
              </a:rPr>
              <a:t>The Housing Center Model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Rental Referrals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Technical Assistance and Listings for Property Owners</a:t>
            </a:r>
          </a:p>
          <a:p>
            <a:r>
              <a:rPr lang="en-US" dirty="0" smtClean="0"/>
              <a:t>Advocate in the Community</a:t>
            </a:r>
          </a:p>
          <a:p>
            <a:pPr lvl="1"/>
            <a:r>
              <a:rPr lang="en-US" dirty="0" smtClean="0"/>
              <a:t>Institutions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Individuals</a:t>
            </a:r>
          </a:p>
          <a:p>
            <a:r>
              <a:rPr lang="en-US" dirty="0" smtClean="0"/>
              <a:t>Encourage Outside Participation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038600"/>
            <a:ext cx="1270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Living Our Aspirations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u="sng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We </a:t>
            </a:r>
            <a:r>
              <a:rPr lang="en-US" u="sng" dirty="0" smtClean="0">
                <a:solidFill>
                  <a:schemeClr val="bg1"/>
                </a:solidFill>
              </a:rPr>
              <a:t>CANNOT Do It Alone</a:t>
            </a:r>
          </a:p>
          <a:p>
            <a:pPr marL="0" indent="0" algn="ctr">
              <a:buNone/>
            </a:pPr>
            <a:endParaRPr lang="en-US" sz="2400" u="sng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We need </a:t>
            </a:r>
            <a:r>
              <a:rPr lang="en-US" u="sng" dirty="0" smtClean="0"/>
              <a:t>YOU</a:t>
            </a:r>
            <a:r>
              <a:rPr lang="en-US" dirty="0" smtClean="0"/>
              <a:t> to be involved.</a:t>
            </a:r>
          </a:p>
          <a:p>
            <a:pPr lvl="8"/>
            <a:r>
              <a:rPr lang="en-US" sz="3200" dirty="0" smtClean="0"/>
              <a:t>Volunteer</a:t>
            </a:r>
          </a:p>
          <a:p>
            <a:pPr lvl="8"/>
            <a:r>
              <a:rPr lang="en-US" sz="3200" dirty="0" smtClean="0"/>
              <a:t>Tell a Friend &amp; Spread the Word</a:t>
            </a:r>
          </a:p>
          <a:p>
            <a:pPr lvl="8"/>
            <a:r>
              <a:rPr lang="en-US" sz="3200" dirty="0" smtClean="0"/>
              <a:t>List your Rental Unit</a:t>
            </a:r>
          </a:p>
          <a:p>
            <a:pPr lvl="8"/>
            <a:r>
              <a:rPr lang="en-US" sz="3200" dirty="0" smtClean="0"/>
              <a:t>Donate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85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Our Regional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dirty="0" smtClean="0"/>
              <a:t>The Chicago Region is Hyper-Segregated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Consistently Among the Nation’ 5 Most Segregated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Extreme Disparities in Opportunity</a:t>
            </a:r>
          </a:p>
          <a:p>
            <a:r>
              <a:rPr lang="en-US" dirty="0" smtClean="0"/>
              <a:t>Tremendously Disjointed</a:t>
            </a:r>
          </a:p>
          <a:p>
            <a:pPr lvl="1"/>
            <a:r>
              <a:rPr lang="en-US" sz="2800" dirty="0" smtClean="0"/>
              <a:t>Institutionally</a:t>
            </a:r>
          </a:p>
          <a:p>
            <a:pPr lvl="1"/>
            <a:r>
              <a:rPr lang="en-US" sz="2800" dirty="0" smtClean="0"/>
              <a:t>Personally</a:t>
            </a:r>
          </a:p>
        </p:txBody>
      </p:sp>
    </p:spTree>
    <p:extLst>
      <p:ext uri="{BB962C8B-B14F-4D97-AF65-F5344CB8AC3E}">
        <p14:creationId xmlns:p14="http://schemas.microsoft.com/office/powerpoint/2010/main" val="36409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Racial/Ethnic Change in City of Chicago during the 2000s</a:t>
            </a:r>
          </a:p>
        </p:txBody>
      </p:sp>
      <p:pic>
        <p:nvPicPr>
          <p:cNvPr id="8" name="Picture 7" descr="C:\Users\mhall.IGPA-UIC\Documents\Chicago_GIS\MSAchicago_allgroups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4346" r="3526" b="8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239000" y="53876"/>
            <a:ext cx="1828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Distribution of Metro Chicago racial/ethnic groups:</a:t>
            </a:r>
          </a:p>
          <a:p>
            <a:pPr marL="228600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Whites</a:t>
            </a:r>
          </a:p>
          <a:p>
            <a:pPr marL="2286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Blacks</a:t>
            </a:r>
          </a:p>
          <a:p>
            <a:pPr marL="228600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Asians</a:t>
            </a:r>
          </a:p>
          <a:p>
            <a:pPr marL="2286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Latinos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867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00"/>
                </a:solidFill>
              </a:rPr>
              <a:t>Each dot=25 people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Segregation Defines the Hyper-Segregated Chicago Region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58674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00"/>
                </a:solidFill>
              </a:rPr>
              <a:t>Each dot=1 person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http://3.bp.blogspot.com/_BP3TYgL4azU/S_C2rhFpkqI/AAAAAAAAOXM/1bwk33dwdd8/s1600/_MG_7108.JP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5000"/>
          </a:blip>
          <a:srcRect l="8783" t="4497" r="3371" b="26475"/>
          <a:stretch>
            <a:fillRect/>
          </a:stretch>
        </p:blipFill>
        <p:spPr bwMode="auto">
          <a:xfrm>
            <a:off x="0" y="1447800"/>
            <a:ext cx="9144000" cy="4800600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34C"/>
                </a:solidFill>
              </a:rPr>
              <a:t>A World-Class Education, A World-Class City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Census block groups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00600"/>
          </a:xfrm>
          <a:solidFill>
            <a:schemeClr val="bg1">
              <a:lumMod val="95000"/>
              <a:alpha val="54000"/>
            </a:schemeClr>
          </a:solidFill>
        </p:spPr>
        <p:txBody>
          <a:bodyPr/>
          <a:lstStyle/>
          <a:p>
            <a:pPr lvl="1" eaLnBrk="1" hangingPunct="1">
              <a:buNone/>
            </a:pPr>
            <a:endParaRPr lang="en-US" sz="2400" b="1" dirty="0" smtClean="0"/>
          </a:p>
        </p:txBody>
      </p:sp>
      <p:pic>
        <p:nvPicPr>
          <p:cNvPr id="1026" name="Picture 2" descr="C:\Users\mhall.IGPA-UIC\Documents\My Dropbox\OakPark_Report\oak_part_seg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"/>
          <a:stretch/>
        </p:blipFill>
        <p:spPr bwMode="auto">
          <a:xfrm>
            <a:off x="0" y="0"/>
            <a:ext cx="919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145" y="6063734"/>
            <a:ext cx="207306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Each Dot = 1 Person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2010 Census Changes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28487"/>
              </p:ext>
            </p:extLst>
          </p:nvPr>
        </p:nvGraphicFramePr>
        <p:xfrm>
          <a:off x="152400" y="762000"/>
          <a:ext cx="8839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4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smtClean="0"/>
              <a:t>2010 Census Changes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491637"/>
              </p:ext>
            </p:extLst>
          </p:nvPr>
        </p:nvGraphicFramePr>
        <p:xfrm>
          <a:off x="228600" y="1219200"/>
          <a:ext cx="876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7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smtClean="0"/>
              <a:t>2010 Census Changes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31741"/>
              </p:ext>
            </p:extLst>
          </p:nvPr>
        </p:nvGraphicFramePr>
        <p:xfrm>
          <a:off x="228600" y="12192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smtClean="0"/>
              <a:t>2010 Census Changes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920558"/>
              </p:ext>
            </p:extLst>
          </p:nvPr>
        </p:nvGraphicFramePr>
        <p:xfrm>
          <a:off x="152400" y="1066800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9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598</TotalTime>
  <Words>717</Words>
  <Application>Microsoft Office PowerPoint</Application>
  <PresentationFormat>On-screen Show (4:3)</PresentationFormat>
  <Paragraphs>117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The Future of Diversity and Inclusion in Oak Park</vt:lpstr>
      <vt:lpstr>Agenda</vt:lpstr>
      <vt:lpstr>Our Regional Situation</vt:lpstr>
      <vt:lpstr>Racial/Ethnic Change in City of Chicago during the 2000s</vt:lpstr>
      <vt:lpstr>Census block groups</vt:lpstr>
      <vt:lpstr>2010 Census Changes</vt:lpstr>
      <vt:lpstr>2010 Census Changes</vt:lpstr>
      <vt:lpstr>2010 Census Changes</vt:lpstr>
      <vt:lpstr>2010 Census Changes</vt:lpstr>
      <vt:lpstr>Ensuring a Diverse Future We MUST Be INTENTIONAL</vt:lpstr>
      <vt:lpstr>2010 Census Changes</vt:lpstr>
      <vt:lpstr>PowerPoint Presentation</vt:lpstr>
      <vt:lpstr>Ensuring a Diverse Future</vt:lpstr>
      <vt:lpstr>Ensuring a Diverse Future</vt:lpstr>
      <vt:lpstr>Ensuring a Diverse Future</vt:lpstr>
      <vt:lpstr>Ensuring a Diverse Future</vt:lpstr>
      <vt:lpstr>Diversity and Beyond</vt:lpstr>
      <vt:lpstr>Diversity and Beyond</vt:lpstr>
      <vt:lpstr>Living Our Aspirations</vt:lpstr>
      <vt:lpstr>Living Our Aspirations</vt:lpstr>
      <vt:lpstr>Living Our Aspirations</vt:lpstr>
    </vt:vector>
  </TitlesOfParts>
  <Company>Oak Park Regional Housing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Diversity and Inclusion in Oak Park</dc:title>
  <dc:creator>Rob Breymaier</dc:creator>
  <cp:lastModifiedBy>Rob Breymaier</cp:lastModifiedBy>
  <cp:revision>53</cp:revision>
  <dcterms:created xsi:type="dcterms:W3CDTF">2011-05-13T15:12:36Z</dcterms:created>
  <dcterms:modified xsi:type="dcterms:W3CDTF">2011-06-09T15:22:19Z</dcterms:modified>
</cp:coreProperties>
</file>